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3F0C"/>
    <a:srgbClr val="BE99C5"/>
    <a:srgbClr val="FF9F85"/>
    <a:srgbClr val="FFC3B3"/>
    <a:srgbClr val="FC7007"/>
    <a:srgbClr val="D44608"/>
    <a:srgbClr val="AC6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E32324-ADE8-B3D4-74A7-CD1BC5F53680}" v="577" dt="2023-09-26T14:35:33.404"/>
    <p1510:client id="{7994BC60-506B-426C-A7CE-96555C30EAD0}" v="1" dt="2022-03-20T16:12:46.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15" d="100"/>
          <a:sy n="115" d="100"/>
        </p:scale>
        <p:origin x="1254" y="11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B6567F-9920-45DC-A228-5D251948C15D}"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308671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B6567F-9920-45DC-A228-5D251948C15D}"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3711732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B6567F-9920-45DC-A228-5D251948C15D}"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64411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B6567F-9920-45DC-A228-5D251948C15D}"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734412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EB6567F-9920-45DC-A228-5D251948C15D}"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376137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B6567F-9920-45DC-A228-5D251948C15D}" type="datetimeFigureOut">
              <a:rPr lang="en-GB" smtClean="0"/>
              <a:t>27/09/2023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2654456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B6567F-9920-45DC-A228-5D251948C15D}" type="datetimeFigureOut">
              <a:rPr lang="en-GB" smtClean="0"/>
              <a:t>27/09/2023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4346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B6567F-9920-45DC-A228-5D251948C15D}"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4225391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6567F-9920-45DC-A228-5D251948C15D}" type="datetimeFigureOut">
              <a:rPr lang="en-GB" smtClean="0"/>
              <a:t>27/09/2023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1892951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EB6567F-9920-45DC-A228-5D251948C15D}" type="datetimeFigureOut">
              <a:rPr lang="en-GB" smtClean="0"/>
              <a:t>27/09/2023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391029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EB6567F-9920-45DC-A228-5D251948C15D}" type="datetimeFigureOut">
              <a:rPr lang="en-GB" smtClean="0"/>
              <a:t>27/09/2023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CF5331-6F12-4BE4-93D1-00F83AD23709}" type="slidenum">
              <a:rPr lang="en-GB" smtClean="0"/>
              <a:t>‹#›</a:t>
            </a:fld>
            <a:endParaRPr lang="en-GB"/>
          </a:p>
        </p:txBody>
      </p:sp>
    </p:spTree>
    <p:extLst>
      <p:ext uri="{BB962C8B-B14F-4D97-AF65-F5344CB8AC3E}">
        <p14:creationId xmlns:p14="http://schemas.microsoft.com/office/powerpoint/2010/main" val="3308378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B6567F-9920-45DC-A228-5D251948C15D}" type="datetimeFigureOut">
              <a:rPr lang="en-GB" smtClean="0"/>
              <a:t>27/09/2023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CF5331-6F12-4BE4-93D1-00F83AD23709}" type="slidenum">
              <a:rPr lang="en-GB" smtClean="0"/>
              <a:t>‹#›</a:t>
            </a:fld>
            <a:endParaRPr lang="en-GB"/>
          </a:p>
        </p:txBody>
      </p:sp>
    </p:spTree>
    <p:extLst>
      <p:ext uri="{BB962C8B-B14F-4D97-AF65-F5344CB8AC3E}">
        <p14:creationId xmlns:p14="http://schemas.microsoft.com/office/powerpoint/2010/main" val="376563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81006" y="981834"/>
            <a:ext cx="4209642" cy="5424562"/>
          </a:xfrm>
          <a:prstGeom prst="rect">
            <a:avLst/>
          </a:prstGeom>
          <a:solidFill>
            <a:schemeClr val="accent4">
              <a:lumMod val="40000"/>
              <a:lumOff val="60000"/>
            </a:schemeClr>
          </a:solidFill>
          <a:ln w="50800">
            <a:solidFill>
              <a:schemeClr val="bg1"/>
            </a:solidFill>
          </a:ln>
        </p:spPr>
        <p:txBody>
          <a:bodyPr wrap="square" rtlCol="0">
            <a:spAutoFit/>
          </a:bodyPr>
          <a:lstStyle/>
          <a:p>
            <a:r>
              <a:rPr lang="en-GB" sz="1600" b="1" dirty="0">
                <a:solidFill>
                  <a:srgbClr val="0070C0"/>
                </a:solidFill>
                <a:effectLst>
                  <a:outerShdw blurRad="38100" dist="38100" dir="2700000" algn="tl">
                    <a:srgbClr val="000000">
                      <a:alpha val="43137"/>
                    </a:srgbClr>
                  </a:outerShdw>
                </a:effectLst>
              </a:rPr>
              <a:t>Our Vision for English:</a:t>
            </a:r>
          </a:p>
          <a:p>
            <a:pPr algn="ctr"/>
            <a:endParaRPr lang="en-GB" sz="800" b="1" dirty="0">
              <a:solidFill>
                <a:srgbClr val="0070C0"/>
              </a:solidFill>
            </a:endParaRPr>
          </a:p>
          <a:p>
            <a:pPr algn="just"/>
            <a:r>
              <a:rPr lang="en-GB" sz="1400" b="1" dirty="0">
                <a:solidFill>
                  <a:srgbClr val="0070C0"/>
                </a:solidFill>
              </a:rPr>
              <a:t>LOVE: </a:t>
            </a:r>
            <a:r>
              <a:rPr lang="en-US" sz="1000" dirty="0"/>
              <a:t>The study of English develops children’s ability to read and write with a focus on developing a love a literature. We want our children to read and write for pleasure, to enjoy expressing themselves through writing and to learn and relax through reading for themselves. We follow the Power of Reading to expose our children to high quality texts and continuously update the texts that children are able to study.</a:t>
            </a:r>
          </a:p>
          <a:p>
            <a:pPr algn="just"/>
            <a:endParaRPr lang="en-GB" sz="1400" b="1" dirty="0">
              <a:solidFill>
                <a:srgbClr val="0070C0"/>
              </a:solidFill>
            </a:endParaRPr>
          </a:p>
          <a:p>
            <a:pPr algn="just"/>
            <a:r>
              <a:rPr lang="en-GB" sz="1400" b="1" dirty="0">
                <a:solidFill>
                  <a:srgbClr val="0070C0"/>
                </a:solidFill>
              </a:rPr>
              <a:t>LAUGH: </a:t>
            </a:r>
            <a:r>
              <a:rPr lang="en-US" sz="1000" dirty="0"/>
              <a:t>Children will be challenged to take on new learning, explore new </a:t>
            </a:r>
            <a:r>
              <a:rPr lang="en-GB" sz="1000" dirty="0"/>
              <a:t>concepts with a sense of wonder and a sense of humour. Through literature they will develop their relationships. They will use drama techniques in The Power of Reading to explore and understand the texts fully and enjoy learning together with peers and with staff.</a:t>
            </a:r>
          </a:p>
          <a:p>
            <a:pPr algn="just"/>
            <a:endParaRPr lang="en-GB" sz="800" dirty="0">
              <a:solidFill>
                <a:srgbClr val="0070C0"/>
              </a:solidFill>
            </a:endParaRPr>
          </a:p>
          <a:p>
            <a:pPr algn="just"/>
            <a:r>
              <a:rPr lang="en-GB" sz="1400" b="1" dirty="0">
                <a:solidFill>
                  <a:srgbClr val="0070C0"/>
                </a:solidFill>
              </a:rPr>
              <a:t>LEARN: </a:t>
            </a:r>
            <a:r>
              <a:rPr lang="en-GB" sz="1000" dirty="0"/>
              <a:t>We have high expectations for children’s progress and attainment in English and children will be challenged to achieve high standards in reading and writing across the curriculum. The same expectations of writing will be applied to writing in all subject areas. Children will be involved in their own assessment through Balance and will have clear and high expectations shared with them individually and in lessons.</a:t>
            </a:r>
          </a:p>
          <a:p>
            <a:pPr algn="just"/>
            <a:endParaRPr lang="en-GB" sz="1400" b="1" dirty="0"/>
          </a:p>
          <a:p>
            <a:pPr algn="just"/>
            <a:r>
              <a:rPr lang="en-GB" sz="1400" b="1" dirty="0">
                <a:solidFill>
                  <a:srgbClr val="0070C0"/>
                </a:solidFill>
              </a:rPr>
              <a:t>LIVE: </a:t>
            </a:r>
            <a:r>
              <a:rPr lang="en-US" sz="1000" dirty="0"/>
              <a:t>Through high quality texts our children can experience lives and cultures that they may never come across in Lincolnshire. They can learn empathy and compassion for people and situations out of their first hand experience. We select texts that represent a wide range of cultures, families, places and historic times to support our children in developing empathy, compassion and understanding, as well as their knowledge of the world and history.</a:t>
            </a:r>
          </a:p>
          <a:p>
            <a:pPr algn="ctr"/>
            <a:endParaRPr lang="en-US" sz="1000" dirty="0">
              <a:solidFill>
                <a:srgbClr val="0070C0"/>
              </a:solidFill>
            </a:endParaRPr>
          </a:p>
          <a:p>
            <a:endParaRPr lang="en-GB" sz="1000" b="1" dirty="0"/>
          </a:p>
          <a:p>
            <a:endParaRPr lang="en-GB" sz="1050" b="1" dirty="0"/>
          </a:p>
        </p:txBody>
      </p:sp>
      <p:sp>
        <p:nvSpPr>
          <p:cNvPr id="13" name="TextBox 12"/>
          <p:cNvSpPr txBox="1"/>
          <p:nvPr/>
        </p:nvSpPr>
        <p:spPr>
          <a:xfrm>
            <a:off x="4514714" y="1001070"/>
            <a:ext cx="2798982" cy="3200876"/>
          </a:xfrm>
          <a:prstGeom prst="rect">
            <a:avLst/>
          </a:prstGeom>
          <a:noFill/>
          <a:ln w="50800">
            <a:solidFill>
              <a:schemeClr val="bg1"/>
            </a:solidFill>
          </a:ln>
        </p:spPr>
        <p:txBody>
          <a:bodyPr wrap="square" lIns="91440" tIns="45720" rIns="91440" bIns="45720" rtlCol="0" anchor="t">
            <a:spAutoFit/>
          </a:bodyPr>
          <a:lstStyle/>
          <a:p>
            <a:pPr algn="just"/>
            <a:r>
              <a:rPr lang="en-GB" sz="1200" b="1" dirty="0">
                <a:solidFill>
                  <a:srgbClr val="0070C0"/>
                </a:solidFill>
              </a:rPr>
              <a:t>Sequencing of Content</a:t>
            </a:r>
          </a:p>
          <a:p>
            <a:pPr algn="just"/>
            <a:r>
              <a:rPr lang="en-US" sz="950" dirty="0"/>
              <a:t>We are a Power of Reading School and use these resources to sequence our reading curriculum, promote a love of reading  and provide creative, motivational reasons for writing.</a:t>
            </a:r>
          </a:p>
          <a:p>
            <a:pPr algn="just"/>
            <a:r>
              <a:rPr lang="en-US" sz="950" dirty="0"/>
              <a:t>Our early readers develop their phonics and reading skills using Bug Club Phonics and Guided Reading. The Guided Reading resources continue to be used throughout the school up to Year 6 for the discreet teaching of reading.</a:t>
            </a:r>
          </a:p>
          <a:p>
            <a:pPr algn="just"/>
            <a:r>
              <a:rPr lang="en-US" sz="950" dirty="0"/>
              <a:t>We use The Power of Reading Teaching sequences to teach writing in context and </a:t>
            </a:r>
            <a:r>
              <a:rPr lang="en-US" sz="950" err="1"/>
              <a:t>organise</a:t>
            </a:r>
            <a:r>
              <a:rPr lang="en-US" sz="950" dirty="0"/>
              <a:t> our curriculum to ensure coverage of all purposes for writing, appropriate to age of pupils This supports our discreet teaching of grammar, which is implemented using 'Writing For a Purpose' by Michael Tidd. We teach the Grammar and punctuation skills needed for the writing purpose being taught in the teaching </a:t>
            </a:r>
            <a:r>
              <a:rPr lang="en-US" sz="950"/>
              <a:t>sequence.</a:t>
            </a:r>
            <a:endParaRPr lang="en-US" sz="950" dirty="0"/>
          </a:p>
          <a:p>
            <a:pPr algn="just"/>
            <a:r>
              <a:rPr lang="en-US" sz="950" dirty="0">
                <a:ea typeface="Calibri"/>
                <a:cs typeface="Calibri"/>
              </a:rPr>
              <a:t>Spelling is discreetly taught in Year groups from Year 2, using Jane Considine's Spelling Book.</a:t>
            </a:r>
          </a:p>
        </p:txBody>
      </p:sp>
      <p:sp>
        <p:nvSpPr>
          <p:cNvPr id="14" name="TextBox 13"/>
          <p:cNvSpPr txBox="1"/>
          <p:nvPr/>
        </p:nvSpPr>
        <p:spPr>
          <a:xfrm>
            <a:off x="4531330" y="4237055"/>
            <a:ext cx="2248728" cy="2323713"/>
          </a:xfrm>
          <a:prstGeom prst="rect">
            <a:avLst/>
          </a:prstGeom>
          <a:noFill/>
          <a:ln w="50800">
            <a:solidFill>
              <a:schemeClr val="bg1"/>
            </a:solidFill>
          </a:ln>
        </p:spPr>
        <p:txBody>
          <a:bodyPr wrap="square" rtlCol="0">
            <a:spAutoFit/>
          </a:bodyPr>
          <a:lstStyle/>
          <a:p>
            <a:pPr algn="just"/>
            <a:r>
              <a:rPr lang="en-GB" sz="1200" b="1" dirty="0">
                <a:solidFill>
                  <a:srgbClr val="0070C0"/>
                </a:solidFill>
              </a:rPr>
              <a:t>Subject Intent </a:t>
            </a:r>
          </a:p>
          <a:p>
            <a:pPr algn="just"/>
            <a:r>
              <a:rPr lang="en-GB" sz="950" dirty="0">
                <a:solidFill>
                  <a:srgbClr val="7030A0"/>
                </a:solidFill>
              </a:rPr>
              <a:t>Our aim is for all of our children to be confident and fluent speakers, readers and writers, who can also access a wider curriculum through their reading and writing skills. We aim to develop an understanding and empathy for the wider world, through access to high quality texts via the Power of Reading, both for our confident, fluent readers and those who find reading more difficult. We aim to support all pupils to develop a love of reading and writing and an appreciation of their educational, cultural and entertainment values.</a:t>
            </a:r>
            <a:endParaRPr lang="en-GB" sz="95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5484" y="656502"/>
            <a:ext cx="488338" cy="488338"/>
          </a:xfrm>
          <a:prstGeom prst="rect">
            <a:avLst/>
          </a:prstGeom>
          <a:effectLst>
            <a:outerShdw blurRad="50800" dist="38100" dir="2700000" algn="tl" rotWithShape="0">
              <a:prstClr val="black">
                <a:alpha val="40000"/>
              </a:prstClr>
            </a:outerShdw>
          </a:effec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76558" y="103552"/>
            <a:ext cx="512537" cy="512537"/>
          </a:xfrm>
          <a:prstGeom prst="rect">
            <a:avLst/>
          </a:prstGeom>
          <a:effectLst>
            <a:outerShdw blurRad="50800" dist="38100" dir="2700000" algn="tl" rotWithShape="0">
              <a:prstClr val="black">
                <a:alpha val="40000"/>
              </a:prstClr>
            </a:outerShdw>
          </a:effectLst>
        </p:spPr>
      </p:pic>
      <p:sp>
        <p:nvSpPr>
          <p:cNvPr id="17" name="TextBox 16"/>
          <p:cNvSpPr txBox="1"/>
          <p:nvPr/>
        </p:nvSpPr>
        <p:spPr>
          <a:xfrm>
            <a:off x="7563360" y="69365"/>
            <a:ext cx="2252846" cy="4370427"/>
          </a:xfrm>
          <a:prstGeom prst="rect">
            <a:avLst/>
          </a:prstGeom>
          <a:noFill/>
          <a:ln w="50800">
            <a:solidFill>
              <a:schemeClr val="bg1"/>
            </a:solidFill>
          </a:ln>
        </p:spPr>
        <p:txBody>
          <a:bodyPr wrap="square" rtlCol="0">
            <a:spAutoFit/>
          </a:bodyPr>
          <a:lstStyle/>
          <a:p>
            <a:pPr algn="ctr"/>
            <a:endParaRPr lang="en-GB" sz="1200" b="1" dirty="0">
              <a:solidFill>
                <a:srgbClr val="BE99C5"/>
              </a:solidFill>
            </a:endParaRPr>
          </a:p>
          <a:p>
            <a:pPr algn="just"/>
            <a:r>
              <a:rPr lang="en-GB" sz="1200" b="1" dirty="0">
                <a:solidFill>
                  <a:srgbClr val="0070C0"/>
                </a:solidFill>
              </a:rPr>
              <a:t>NC Aim </a:t>
            </a:r>
          </a:p>
          <a:p>
            <a:pPr algn="just"/>
            <a:endParaRPr lang="en-GB" sz="950" b="1" dirty="0">
              <a:solidFill>
                <a:srgbClr val="0070C0"/>
              </a:solidFill>
            </a:endParaRPr>
          </a:p>
          <a:p>
            <a:pPr algn="just"/>
            <a:r>
              <a:rPr lang="en-GB" sz="950" dirty="0"/>
              <a:t>The National Curriculum aims to ensure that all pupils:</a:t>
            </a:r>
          </a:p>
          <a:p>
            <a:pPr algn="just"/>
            <a:endParaRPr lang="en-GB" sz="950" dirty="0"/>
          </a:p>
          <a:p>
            <a:r>
              <a:rPr lang="en-US" sz="1000" dirty="0">
                <a:solidFill>
                  <a:srgbClr val="000000"/>
                </a:solidFill>
              </a:rPr>
              <a:t>· Read easily, fluently and with good understanding;</a:t>
            </a:r>
          </a:p>
          <a:p>
            <a:r>
              <a:rPr lang="en-US" sz="1000" dirty="0">
                <a:solidFill>
                  <a:srgbClr val="000000"/>
                </a:solidFill>
              </a:rPr>
              <a:t>· Develop the habit of reading for pleasure and knowledge acquisition;</a:t>
            </a:r>
          </a:p>
          <a:p>
            <a:r>
              <a:rPr lang="en-US" sz="1000" dirty="0">
                <a:solidFill>
                  <a:srgbClr val="000000"/>
                </a:solidFill>
              </a:rPr>
              <a:t>· Acquire a wide vocabulary, an understanding of grammar and knowledge of linguistic conventions for reading, writing and spoken language;</a:t>
            </a:r>
          </a:p>
          <a:p>
            <a:r>
              <a:rPr lang="en-US" sz="1000" dirty="0">
                <a:solidFill>
                  <a:srgbClr val="000000"/>
                </a:solidFill>
              </a:rPr>
              <a:t>· Write clearly, accurately and coherently, adapting their language and style within a range of contexts and purposes for varied audiences;</a:t>
            </a:r>
          </a:p>
          <a:p>
            <a:r>
              <a:rPr lang="en-US" sz="1000" dirty="0">
                <a:solidFill>
                  <a:srgbClr val="000000"/>
                </a:solidFill>
              </a:rPr>
              <a:t>· Use discussion to elaborate and clearly explain their ideas;</a:t>
            </a:r>
          </a:p>
          <a:p>
            <a:r>
              <a:rPr lang="en-US" sz="1000" dirty="0">
                <a:solidFill>
                  <a:srgbClr val="000000"/>
                </a:solidFill>
              </a:rPr>
              <a:t>· Are competent in the arts of speaking and listening – making formal presentations, taking part in drama activities and participating in debate.</a:t>
            </a:r>
          </a:p>
          <a:p>
            <a:pPr algn="just"/>
            <a:endParaRPr lang="en-GB" sz="900" dirty="0"/>
          </a:p>
          <a:p>
            <a:pPr algn="just"/>
            <a:endParaRPr lang="en-GB" sz="900" dirty="0"/>
          </a:p>
          <a:p>
            <a:pPr algn="just"/>
            <a:endParaRPr lang="en-GB" sz="900" dirty="0"/>
          </a:p>
          <a:p>
            <a:pPr algn="ctr"/>
            <a:endParaRPr lang="en-US" sz="900" dirty="0"/>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40089" y="4539812"/>
            <a:ext cx="458076" cy="458076"/>
          </a:xfrm>
          <a:prstGeom prst="rect">
            <a:avLst/>
          </a:prstGeom>
          <a:effectLst>
            <a:outerShdw blurRad="50800" dist="38100" dir="2700000" algn="tl" rotWithShape="0">
              <a:prstClr val="black">
                <a:alpha val="40000"/>
              </a:prstClr>
            </a:outerShdw>
          </a:effectLst>
        </p:spPr>
      </p:pic>
      <p:cxnSp>
        <p:nvCxnSpPr>
          <p:cNvPr id="11" name="Straight Connector 10"/>
          <p:cNvCxnSpPr/>
          <p:nvPr/>
        </p:nvCxnSpPr>
        <p:spPr>
          <a:xfrm>
            <a:off x="4376936" y="1017074"/>
            <a:ext cx="0" cy="5582781"/>
          </a:xfrm>
          <a:prstGeom prst="line">
            <a:avLst/>
          </a:prstGeom>
          <a:ln w="38100">
            <a:solidFill>
              <a:srgbClr val="0070C0"/>
            </a:solidFill>
          </a:ln>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a:off x="6780058" y="4237055"/>
            <a:ext cx="5645" cy="2449725"/>
          </a:xfrm>
          <a:prstGeom prst="line">
            <a:avLst/>
          </a:prstGeom>
          <a:ln w="38100">
            <a:solidFill>
              <a:srgbClr val="0070C0"/>
            </a:solidFill>
          </a:ln>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7476369" y="108895"/>
            <a:ext cx="26796" cy="3820876"/>
          </a:xfrm>
          <a:prstGeom prst="line">
            <a:avLst/>
          </a:prstGeom>
          <a:ln w="38100">
            <a:solidFill>
              <a:srgbClr val="0070C0"/>
            </a:solidFill>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flipH="1">
            <a:off x="7005844" y="4464322"/>
            <a:ext cx="2785713" cy="0"/>
          </a:xfrm>
          <a:prstGeom prst="line">
            <a:avLst/>
          </a:prstGeom>
          <a:ln w="38100">
            <a:solidFill>
              <a:srgbClr val="0070C0"/>
            </a:solidFill>
          </a:ln>
        </p:spPr>
        <p:style>
          <a:lnRef idx="3">
            <a:schemeClr val="dk1"/>
          </a:lnRef>
          <a:fillRef idx="0">
            <a:schemeClr val="dk1"/>
          </a:fillRef>
          <a:effectRef idx="2">
            <a:schemeClr val="dk1"/>
          </a:effectRef>
          <a:fontRef idx="minor">
            <a:schemeClr val="tx1"/>
          </a:fontRef>
        </p:style>
      </p:cxnSp>
      <p:cxnSp>
        <p:nvCxnSpPr>
          <p:cNvPr id="26" name="Straight Connector 25"/>
          <p:cNvCxnSpPr/>
          <p:nvPr/>
        </p:nvCxnSpPr>
        <p:spPr>
          <a:xfrm flipH="1" flipV="1">
            <a:off x="4350843" y="4237055"/>
            <a:ext cx="2286173" cy="440"/>
          </a:xfrm>
          <a:prstGeom prst="line">
            <a:avLst/>
          </a:prstGeom>
          <a:ln w="38100">
            <a:solidFill>
              <a:srgbClr val="0070C0"/>
            </a:solidFill>
          </a:ln>
        </p:spPr>
        <p:style>
          <a:lnRef idx="3">
            <a:schemeClr val="dk1"/>
          </a:lnRef>
          <a:fillRef idx="0">
            <a:schemeClr val="dk1"/>
          </a:fillRef>
          <a:effectRef idx="2">
            <a:schemeClr val="dk1"/>
          </a:effectRef>
          <a:fontRef idx="minor">
            <a:schemeClr val="tx1"/>
          </a:fontRef>
        </p:style>
      </p:cxnSp>
      <p:pic>
        <p:nvPicPr>
          <p:cNvPr id="2" name="Picture 1"/>
          <p:cNvPicPr>
            <a:picLocks noChangeAspect="1"/>
          </p:cNvPicPr>
          <p:nvPr/>
        </p:nvPicPr>
        <p:blipFill>
          <a:blip r:embed="rId5"/>
          <a:stretch>
            <a:fillRect/>
          </a:stretch>
        </p:blipFill>
        <p:spPr>
          <a:xfrm>
            <a:off x="77223" y="104252"/>
            <a:ext cx="6675977" cy="750679"/>
          </a:xfrm>
          <a:prstGeom prst="rect">
            <a:avLst/>
          </a:prstGeom>
        </p:spPr>
      </p:pic>
      <p:sp>
        <p:nvSpPr>
          <p:cNvPr id="15" name="TextBox 14"/>
          <p:cNvSpPr txBox="1"/>
          <p:nvPr/>
        </p:nvSpPr>
        <p:spPr>
          <a:xfrm>
            <a:off x="7087140" y="4513750"/>
            <a:ext cx="2704418" cy="2146742"/>
          </a:xfrm>
          <a:prstGeom prst="rect">
            <a:avLst/>
          </a:prstGeom>
          <a:noFill/>
          <a:ln w="50800">
            <a:solidFill>
              <a:schemeClr val="bg1"/>
            </a:solidFill>
          </a:ln>
        </p:spPr>
        <p:txBody>
          <a:bodyPr wrap="square" lIns="91440" tIns="45720" rIns="91440" bIns="45720" rtlCol="0" anchor="t">
            <a:spAutoFit/>
          </a:bodyPr>
          <a:lstStyle/>
          <a:p>
            <a:endParaRPr lang="en-GB" sz="1200" dirty="0"/>
          </a:p>
          <a:p>
            <a:r>
              <a:rPr lang="en-GB" sz="1200" b="1" dirty="0">
                <a:solidFill>
                  <a:srgbClr val="0070C0"/>
                </a:solidFill>
              </a:rPr>
              <a:t>Assessment/Retrieval Practice</a:t>
            </a:r>
          </a:p>
          <a:p>
            <a:endParaRPr lang="en-GB" sz="1050" dirty="0">
              <a:solidFill>
                <a:srgbClr val="BE99C5"/>
              </a:solidFill>
            </a:endParaRPr>
          </a:p>
          <a:p>
            <a:pPr algn="just"/>
            <a:r>
              <a:rPr lang="en-GB" sz="900" dirty="0"/>
              <a:t>Children take part in regular retrieval practice activities and we used spaced learning to aid memorisation and familiarisation with key concepts and knowledge.</a:t>
            </a:r>
          </a:p>
          <a:p>
            <a:pPr algn="just"/>
            <a:r>
              <a:rPr lang="en-US" sz="900" dirty="0"/>
              <a:t>Using repeated Threshold Concepts, this ensures knowledge is revisited at regular, spaced intervals to support long term memory development. </a:t>
            </a:r>
          </a:p>
          <a:p>
            <a:pPr algn="just"/>
            <a:endParaRPr lang="en-GB" sz="900" dirty="0"/>
          </a:p>
          <a:p>
            <a:pPr algn="just"/>
            <a:r>
              <a:rPr lang="en-GB" sz="900" dirty="0"/>
              <a:t>We use a range of formative and summative assessments to assess progress and inform future teaching and learning opportunities.</a:t>
            </a:r>
          </a:p>
        </p:txBody>
      </p:sp>
      <p:pic>
        <p:nvPicPr>
          <p:cNvPr id="4" name="Picture 3" descr="&lt;strong&gt;Books&lt;/strong&gt; | Farm Hack"/>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48051" y="908369"/>
            <a:ext cx="685228" cy="472942"/>
          </a:xfrm>
          <a:prstGeom prst="rect">
            <a:avLst/>
          </a:prstGeom>
        </p:spPr>
      </p:pic>
    </p:spTree>
    <p:extLst>
      <p:ext uri="{BB962C8B-B14F-4D97-AF65-F5344CB8AC3E}">
        <p14:creationId xmlns:p14="http://schemas.microsoft.com/office/powerpoint/2010/main" val="12066589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078E6CFC72384997B0613327BA8E10" ma:contentTypeVersion="9" ma:contentTypeDescription="Create a new document." ma:contentTypeScope="" ma:versionID="2d80a8f30adc36fb0356968720c56b3b">
  <xsd:schema xmlns:xsd="http://www.w3.org/2001/XMLSchema" xmlns:xs="http://www.w3.org/2001/XMLSchema" xmlns:p="http://schemas.microsoft.com/office/2006/metadata/properties" xmlns:ns2="e5c11bbc-f3ad-4c24-9be1-215f37265334" xmlns:ns3="6da7c209-fba4-4ef6-920f-6facde3fcddf" targetNamespace="http://schemas.microsoft.com/office/2006/metadata/properties" ma:root="true" ma:fieldsID="d98b51640d1550fb4f8dfae5dc737b66" ns2:_="" ns3:_="">
    <xsd:import namespace="e5c11bbc-f3ad-4c24-9be1-215f37265334"/>
    <xsd:import namespace="6da7c209-fba4-4ef6-920f-6facde3fcddf"/>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c11bbc-f3ad-4c24-9be1-215f372653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da7c209-fba4-4ef6-920f-6facde3fcddf"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41DCAAD-9BA2-4698-90BF-70469117E3C2}">
  <ds:schemaRefs>
    <ds:schemaRef ds:uri="http://schemas.microsoft.com/sharepoint/v3/contenttype/forms"/>
  </ds:schemaRefs>
</ds:datastoreItem>
</file>

<file path=customXml/itemProps2.xml><?xml version="1.0" encoding="utf-8"?>
<ds:datastoreItem xmlns:ds="http://schemas.openxmlformats.org/officeDocument/2006/customXml" ds:itemID="{5EA4A1AD-9F4D-4487-A909-C068545B79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c11bbc-f3ad-4c24-9be1-215f37265334"/>
    <ds:schemaRef ds:uri="6da7c209-fba4-4ef6-920f-6facde3fc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23BED10-93C3-4DCA-A739-CD33E7418F48}">
  <ds:schemaRefs>
    <ds:schemaRef ds:uri="http://schemas.microsoft.com/office/infopath/2007/PartnerControl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6da7c209-fba4-4ef6-920f-6facde3fcddf"/>
    <ds:schemaRef ds:uri="http://schemas.openxmlformats.org/package/2006/metadata/core-properties"/>
    <ds:schemaRef ds:uri="e5c11bbc-f3ad-4c24-9be1-215f37265334"/>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25025</TotalTime>
  <Words>672</Words>
  <Application>Microsoft Office PowerPoint</Application>
  <PresentationFormat>A4 Paper (210x297 mm)</PresentationFormat>
  <Paragraphs>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DGfL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A. Rawlings</dc:creator>
  <cp:lastModifiedBy>Ceri Tacey</cp:lastModifiedBy>
  <cp:revision>181</cp:revision>
  <cp:lastPrinted>2022-02-09T08:16:31Z</cp:lastPrinted>
  <dcterms:created xsi:type="dcterms:W3CDTF">2019-11-22T20:00:57Z</dcterms:created>
  <dcterms:modified xsi:type="dcterms:W3CDTF">2023-09-27T10:39:27Z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0x01010085078E6CFC72384997B0613327BA8E10</vt:lpwstr>
  </property>
  <property fmtid="{D5CDD505-2E9C-101B-9397-08002B2CF9AE}" pid="3" name="Order">
    <vt:r8>88600</vt:r8>
  </property>
</Properties>
</file>