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8" r:id="rId2"/>
    <p:sldId id="264" r:id="rId3"/>
    <p:sldId id="274" r:id="rId4"/>
    <p:sldId id="273" r:id="rId5"/>
    <p:sldId id="275" r:id="rId6"/>
    <p:sldId id="276" r:id="rId7"/>
    <p:sldId id="267" r:id="rId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Twinkl" panose="020B060402020202020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368C"/>
    <a:srgbClr val="85BD33"/>
    <a:srgbClr val="A873B0"/>
    <a:srgbClr val="F08215"/>
    <a:srgbClr val="18A0DB"/>
    <a:srgbClr val="DE1E5A"/>
    <a:srgbClr val="BC0105"/>
    <a:srgbClr val="4DB1E3"/>
    <a:srgbClr val="80C1EB"/>
    <a:srgbClr val="ACD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8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1032" y="4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handoutMaster" Target="handoutMasters/handout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17/01/2021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17/01/2021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650" y="2746050"/>
            <a:ext cx="7632700" cy="587441"/>
          </a:xfrm>
          <a:prstGeom prst="rect">
            <a:avLst/>
          </a:prstGeom>
          <a:solidFill>
            <a:srgbClr val="F082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2400" dirty="0"/>
              <a:t>there</a:t>
            </a:r>
            <a:endParaRPr lang="en-GB" sz="2800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+mn-lt"/>
              </a:rPr>
              <a:t>Homophones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513946"/>
            <a:ext cx="76327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dirty="0"/>
              <a:t>These words all sound the same, but they are spelt differently, and have different meanings.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4A71D3-5A33-4584-AE08-26BD00FB3464}"/>
              </a:ext>
            </a:extLst>
          </p:cNvPr>
          <p:cNvSpPr/>
          <p:nvPr/>
        </p:nvSpPr>
        <p:spPr>
          <a:xfrm>
            <a:off x="755650" y="3784537"/>
            <a:ext cx="7632700" cy="587441"/>
          </a:xfrm>
          <a:prstGeom prst="rect">
            <a:avLst/>
          </a:prstGeom>
          <a:solidFill>
            <a:srgbClr val="85B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2400" dirty="0"/>
              <a:t>their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175B0-EA25-4B88-A284-EC2194FE77A8}"/>
              </a:ext>
            </a:extLst>
          </p:cNvPr>
          <p:cNvSpPr/>
          <p:nvPr/>
        </p:nvSpPr>
        <p:spPr>
          <a:xfrm>
            <a:off x="755650" y="4823024"/>
            <a:ext cx="7632700" cy="587441"/>
          </a:xfrm>
          <a:prstGeom prst="rect">
            <a:avLst/>
          </a:prstGeom>
          <a:solidFill>
            <a:srgbClr val="8C3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2400" dirty="0"/>
              <a:t>they’re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2DF86-4BDF-4DDE-A974-5B11019BA5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368" y="2284761"/>
            <a:ext cx="2148982" cy="365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650" y="548953"/>
            <a:ext cx="7632700" cy="772107"/>
          </a:xfrm>
          <a:prstGeom prst="rect">
            <a:avLst/>
          </a:prstGeom>
          <a:solidFill>
            <a:srgbClr val="F082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3600" b="1" dirty="0"/>
              <a:t>there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513946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/>
              <a:t>‘there’ </a:t>
            </a:r>
            <a:r>
              <a:rPr lang="en-GB" dirty="0"/>
              <a:t>refers to a place or position.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F2D41A-5408-444F-A776-B9F739E9AE30}"/>
              </a:ext>
            </a:extLst>
          </p:cNvPr>
          <p:cNvGrpSpPr/>
          <p:nvPr/>
        </p:nvGrpSpPr>
        <p:grpSpPr>
          <a:xfrm>
            <a:off x="755650" y="4082127"/>
            <a:ext cx="7632700" cy="1756611"/>
            <a:chOff x="755650" y="4082127"/>
            <a:chExt cx="7632700" cy="175661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9EEE4E-FE18-4E2F-B0E4-57A72C471510}"/>
                </a:ext>
              </a:extLst>
            </p:cNvPr>
            <p:cNvSpPr/>
            <p:nvPr/>
          </p:nvSpPr>
          <p:spPr>
            <a:xfrm>
              <a:off x="755650" y="4083022"/>
              <a:ext cx="7632700" cy="17557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8D60BB2-7B8E-4F11-BD42-1BDECD4E77C9}"/>
                </a:ext>
              </a:extLst>
            </p:cNvPr>
            <p:cNvSpPr/>
            <p:nvPr/>
          </p:nvSpPr>
          <p:spPr>
            <a:xfrm>
              <a:off x="5905849" y="4082127"/>
              <a:ext cx="2474431" cy="17557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5FD812-A77C-4210-8C17-59FEA79BFE48}"/>
                </a:ext>
              </a:extLst>
            </p:cNvPr>
            <p:cNvSpPr/>
            <p:nvPr/>
          </p:nvSpPr>
          <p:spPr>
            <a:xfrm>
              <a:off x="1015709" y="4763657"/>
              <a:ext cx="7096445" cy="27699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GB" b="1" dirty="0"/>
                <a:t>There</a:t>
              </a:r>
              <a:r>
                <a:rPr lang="en-GB" dirty="0"/>
                <a:t> is an aeroplane in the sky.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F137065-E3BE-4A61-B91A-3928441D6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2958" y="4320330"/>
              <a:ext cx="1853868" cy="1310899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8DD4982-CDDF-4BE5-B568-B7E00F0F2EF5}"/>
              </a:ext>
            </a:extLst>
          </p:cNvPr>
          <p:cNvGrpSpPr/>
          <p:nvPr/>
        </p:nvGrpSpPr>
        <p:grpSpPr>
          <a:xfrm>
            <a:off x="755650" y="2211382"/>
            <a:ext cx="7632700" cy="1756611"/>
            <a:chOff x="755650" y="2211382"/>
            <a:chExt cx="7632700" cy="17566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9F98991-497B-4F60-AB17-2865A76162B1}"/>
                </a:ext>
              </a:extLst>
            </p:cNvPr>
            <p:cNvSpPr/>
            <p:nvPr/>
          </p:nvSpPr>
          <p:spPr>
            <a:xfrm>
              <a:off x="755650" y="2212277"/>
              <a:ext cx="7632700" cy="17557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D06B492-C23E-4AE5-9959-A16BE8FBF9CF}"/>
                </a:ext>
              </a:extLst>
            </p:cNvPr>
            <p:cNvSpPr/>
            <p:nvPr/>
          </p:nvSpPr>
          <p:spPr>
            <a:xfrm>
              <a:off x="5905849" y="2211382"/>
              <a:ext cx="2474431" cy="17557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90934F-5930-4D94-8140-F21BD0024641}"/>
                </a:ext>
              </a:extLst>
            </p:cNvPr>
            <p:cNvSpPr/>
            <p:nvPr/>
          </p:nvSpPr>
          <p:spPr>
            <a:xfrm>
              <a:off x="1015709" y="2908378"/>
              <a:ext cx="7096445" cy="27699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GB" dirty="0"/>
                <a:t>The children are playing over </a:t>
              </a:r>
              <a:r>
                <a:rPr lang="en-GB" b="1" dirty="0"/>
                <a:t>there.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93539A7-E603-40B9-8BCA-AB71C648C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6431" y="2496748"/>
              <a:ext cx="1648083" cy="1201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95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650" y="548953"/>
            <a:ext cx="7632700" cy="772107"/>
          </a:xfrm>
          <a:prstGeom prst="rect">
            <a:avLst/>
          </a:prstGeom>
          <a:solidFill>
            <a:srgbClr val="85BD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3600" b="1" dirty="0"/>
              <a:t>their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513946"/>
            <a:ext cx="76327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/>
              <a:t>‘their’ </a:t>
            </a:r>
            <a:r>
              <a:rPr lang="en-GB" dirty="0"/>
              <a:t>is a possessive adjective. This means it shows ownership </a:t>
            </a:r>
            <a:br>
              <a:rPr lang="en-GB" dirty="0"/>
            </a:br>
            <a:r>
              <a:rPr lang="en-GB" dirty="0"/>
              <a:t>or belonging.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407B912-525B-4A48-9100-59F6EBCF9168}"/>
              </a:ext>
            </a:extLst>
          </p:cNvPr>
          <p:cNvGrpSpPr/>
          <p:nvPr/>
        </p:nvGrpSpPr>
        <p:grpSpPr>
          <a:xfrm>
            <a:off x="755650" y="2211382"/>
            <a:ext cx="7632700" cy="1756611"/>
            <a:chOff x="755650" y="2211382"/>
            <a:chExt cx="7632700" cy="17566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9F98991-497B-4F60-AB17-2865A76162B1}"/>
                </a:ext>
              </a:extLst>
            </p:cNvPr>
            <p:cNvSpPr/>
            <p:nvPr/>
          </p:nvSpPr>
          <p:spPr>
            <a:xfrm>
              <a:off x="755650" y="2212277"/>
              <a:ext cx="7632700" cy="175571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D06B492-C23E-4AE5-9959-A16BE8FBF9CF}"/>
                </a:ext>
              </a:extLst>
            </p:cNvPr>
            <p:cNvSpPr/>
            <p:nvPr/>
          </p:nvSpPr>
          <p:spPr>
            <a:xfrm>
              <a:off x="5905849" y="2211382"/>
              <a:ext cx="2474431" cy="175571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90934F-5930-4D94-8140-F21BD0024641}"/>
                </a:ext>
              </a:extLst>
            </p:cNvPr>
            <p:cNvSpPr/>
            <p:nvPr/>
          </p:nvSpPr>
          <p:spPr>
            <a:xfrm>
              <a:off x="1015709" y="2908378"/>
              <a:ext cx="7096445" cy="27699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GB" b="1" dirty="0"/>
                <a:t>Their</a:t>
              </a:r>
              <a:r>
                <a:rPr lang="en-GB" dirty="0"/>
                <a:t> lunch was very tasty.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05A2AB-5870-4D05-82AC-932341C9E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7720" y="2624706"/>
              <a:ext cx="1610686" cy="966596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9DA0580-8DEC-45B5-A8C6-AB127962ED1B}"/>
              </a:ext>
            </a:extLst>
          </p:cNvPr>
          <p:cNvGrpSpPr/>
          <p:nvPr/>
        </p:nvGrpSpPr>
        <p:grpSpPr>
          <a:xfrm>
            <a:off x="755650" y="4082127"/>
            <a:ext cx="7632700" cy="1756611"/>
            <a:chOff x="755650" y="4082127"/>
            <a:chExt cx="7632700" cy="175661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9EEE4E-FE18-4E2F-B0E4-57A72C471510}"/>
                </a:ext>
              </a:extLst>
            </p:cNvPr>
            <p:cNvSpPr/>
            <p:nvPr/>
          </p:nvSpPr>
          <p:spPr>
            <a:xfrm>
              <a:off x="755650" y="4083022"/>
              <a:ext cx="7632700" cy="175571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8D60BB2-7B8E-4F11-BD42-1BDECD4E77C9}"/>
                </a:ext>
              </a:extLst>
            </p:cNvPr>
            <p:cNvSpPr/>
            <p:nvPr/>
          </p:nvSpPr>
          <p:spPr>
            <a:xfrm>
              <a:off x="5905849" y="4082127"/>
              <a:ext cx="2474431" cy="175571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5FD812-A77C-4210-8C17-59FEA79BFE48}"/>
                </a:ext>
              </a:extLst>
            </p:cNvPr>
            <p:cNvSpPr/>
            <p:nvPr/>
          </p:nvSpPr>
          <p:spPr>
            <a:xfrm>
              <a:off x="1015709" y="4763657"/>
              <a:ext cx="7096445" cy="27699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GB" dirty="0"/>
                <a:t>The children are wearing </a:t>
              </a:r>
              <a:r>
                <a:rPr lang="en-GB" b="1" dirty="0"/>
                <a:t>their</a:t>
              </a:r>
              <a:r>
                <a:rPr lang="en-GB" dirty="0"/>
                <a:t> school uniform.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DCA2574-09FD-431D-ACD7-B60F796D6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4984" y="4319124"/>
              <a:ext cx="1716157" cy="12817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056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650" y="548953"/>
            <a:ext cx="7632700" cy="772107"/>
          </a:xfrm>
          <a:prstGeom prst="rect">
            <a:avLst/>
          </a:prstGeom>
          <a:solidFill>
            <a:srgbClr val="8C3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3600" b="1" dirty="0"/>
              <a:t>They’re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513946"/>
            <a:ext cx="76327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/>
              <a:t>‘they’re’ </a:t>
            </a:r>
            <a:r>
              <a:rPr lang="en-GB" dirty="0"/>
              <a:t>is a contraction. This means it is a shorter way of saying</a:t>
            </a:r>
            <a:r>
              <a:rPr lang="en-GB" b="1" dirty="0"/>
              <a:t> </a:t>
            </a:r>
            <a:br>
              <a:rPr lang="en-GB" b="1" dirty="0"/>
            </a:br>
            <a:r>
              <a:rPr lang="en-GB" b="1" dirty="0"/>
              <a:t>‘they are’.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764FC13-57C3-48E6-A84A-C1967A24F475}"/>
              </a:ext>
            </a:extLst>
          </p:cNvPr>
          <p:cNvGrpSpPr/>
          <p:nvPr/>
        </p:nvGrpSpPr>
        <p:grpSpPr>
          <a:xfrm>
            <a:off x="755650" y="2211382"/>
            <a:ext cx="7632700" cy="1756611"/>
            <a:chOff x="755650" y="2211382"/>
            <a:chExt cx="7632700" cy="17566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9F98991-497B-4F60-AB17-2865A76162B1}"/>
                </a:ext>
              </a:extLst>
            </p:cNvPr>
            <p:cNvSpPr/>
            <p:nvPr/>
          </p:nvSpPr>
          <p:spPr>
            <a:xfrm>
              <a:off x="755650" y="2212277"/>
              <a:ext cx="7632700" cy="175571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D06B492-C23E-4AE5-9959-A16BE8FBF9CF}"/>
                </a:ext>
              </a:extLst>
            </p:cNvPr>
            <p:cNvSpPr/>
            <p:nvPr/>
          </p:nvSpPr>
          <p:spPr>
            <a:xfrm>
              <a:off x="5905849" y="2211382"/>
              <a:ext cx="2474431" cy="175571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90934F-5930-4D94-8140-F21BD0024641}"/>
                </a:ext>
              </a:extLst>
            </p:cNvPr>
            <p:cNvSpPr/>
            <p:nvPr/>
          </p:nvSpPr>
          <p:spPr>
            <a:xfrm>
              <a:off x="1015709" y="2908378"/>
              <a:ext cx="7096445" cy="27699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GB" b="1" dirty="0"/>
                <a:t>They’re</a:t>
              </a:r>
              <a:r>
                <a:rPr lang="en-GB" dirty="0"/>
                <a:t> playing a game together.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8F57B68-ED20-4C04-AD9A-549E6C609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3597" y="2398243"/>
              <a:ext cx="1878930" cy="1381994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DA30967-D194-49F2-BE89-E7D6082CC4C9}"/>
              </a:ext>
            </a:extLst>
          </p:cNvPr>
          <p:cNvGrpSpPr/>
          <p:nvPr/>
        </p:nvGrpSpPr>
        <p:grpSpPr>
          <a:xfrm>
            <a:off x="755650" y="4082127"/>
            <a:ext cx="7632700" cy="1756611"/>
            <a:chOff x="755650" y="4082127"/>
            <a:chExt cx="7632700" cy="175661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9EEE4E-FE18-4E2F-B0E4-57A72C471510}"/>
                </a:ext>
              </a:extLst>
            </p:cNvPr>
            <p:cNvSpPr/>
            <p:nvPr/>
          </p:nvSpPr>
          <p:spPr>
            <a:xfrm>
              <a:off x="755650" y="4083022"/>
              <a:ext cx="7632700" cy="175571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8D60BB2-7B8E-4F11-BD42-1BDECD4E77C9}"/>
                </a:ext>
              </a:extLst>
            </p:cNvPr>
            <p:cNvSpPr/>
            <p:nvPr/>
          </p:nvSpPr>
          <p:spPr>
            <a:xfrm>
              <a:off x="5905849" y="4082127"/>
              <a:ext cx="2474431" cy="175571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5FD812-A77C-4210-8C17-59FEA79BFE48}"/>
                </a:ext>
              </a:extLst>
            </p:cNvPr>
            <p:cNvSpPr/>
            <p:nvPr/>
          </p:nvSpPr>
          <p:spPr>
            <a:xfrm>
              <a:off x="1015709" y="4763657"/>
              <a:ext cx="7096445" cy="27699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GB" b="1" dirty="0"/>
                <a:t>They’re</a:t>
              </a:r>
              <a:r>
                <a:rPr lang="en-GB" dirty="0"/>
                <a:t> running around the track.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E6B5E3A-3E9E-4C12-8FC6-08AF40D87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8715" y="4324875"/>
              <a:ext cx="1182153" cy="126426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F9991DA-803D-40E3-93B5-2283230FB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238018" y="4324875"/>
              <a:ext cx="1085254" cy="12642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688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id="{8A42B07A-27B6-4EC6-9C79-07A11B52C311}"/>
              </a:ext>
            </a:extLst>
          </p:cNvPr>
          <p:cNvSpPr/>
          <p:nvPr/>
        </p:nvSpPr>
        <p:spPr>
          <a:xfrm>
            <a:off x="1161813" y="5406637"/>
            <a:ext cx="1350627" cy="5366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A43991F-8F3A-4226-BE4B-2ACEE6E09E7B}"/>
              </a:ext>
            </a:extLst>
          </p:cNvPr>
          <p:cNvSpPr/>
          <p:nvPr/>
        </p:nvSpPr>
        <p:spPr>
          <a:xfrm>
            <a:off x="4649563" y="5187506"/>
            <a:ext cx="3402715" cy="62997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46F6387-AB7F-4CDB-A357-AA594B8D3051}"/>
              </a:ext>
            </a:extLst>
          </p:cNvPr>
          <p:cNvSpPr/>
          <p:nvPr/>
        </p:nvSpPr>
        <p:spPr>
          <a:xfrm>
            <a:off x="6249799" y="1671567"/>
            <a:ext cx="645951" cy="5334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B87B177-6362-4977-A90E-FC2D16996431}"/>
              </a:ext>
            </a:extLst>
          </p:cNvPr>
          <p:cNvSpPr/>
          <p:nvPr/>
        </p:nvSpPr>
        <p:spPr>
          <a:xfrm>
            <a:off x="4420999" y="1671567"/>
            <a:ext cx="595618" cy="5334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5D94764-1FA8-4D62-915D-B96170A11222}"/>
              </a:ext>
            </a:extLst>
          </p:cNvPr>
          <p:cNvSpPr/>
          <p:nvPr/>
        </p:nvSpPr>
        <p:spPr>
          <a:xfrm>
            <a:off x="2189527" y="1671567"/>
            <a:ext cx="872456" cy="5334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755650" y="179977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/>
              <a:t>They’re</a:t>
            </a:r>
            <a:r>
              <a:rPr lang="en-GB" dirty="0"/>
              <a:t> all talking to </a:t>
            </a:r>
            <a:r>
              <a:rPr lang="en-GB" b="1" dirty="0"/>
              <a:t>their</a:t>
            </a:r>
            <a:r>
              <a:rPr lang="en-GB" dirty="0"/>
              <a:t> friends over </a:t>
            </a:r>
            <a:r>
              <a:rPr lang="en-GB" b="1" dirty="0"/>
              <a:t>there</a:t>
            </a:r>
            <a:r>
              <a:rPr lang="en-GB" dirty="0"/>
              <a:t>.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E6E378FB-ABAE-4169-982C-B61991DCC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there, their and they’re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0097713-1A62-41AC-87B6-FC38B13DED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63" y="2872975"/>
            <a:ext cx="3094869" cy="2678691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35B88548-8061-498C-835C-729FB1F2F6D5}"/>
              </a:ext>
            </a:extLst>
          </p:cNvPr>
          <p:cNvSpPr/>
          <p:nvPr/>
        </p:nvSpPr>
        <p:spPr>
          <a:xfrm>
            <a:off x="2772499" y="5406637"/>
            <a:ext cx="1350627" cy="5366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B0FB251-B989-4C0F-BFFB-DD416786AE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665" y="2787959"/>
            <a:ext cx="2848008" cy="302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53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C62058F5-E99F-4F27-B9E9-05AC47688FF5}" vid="{052CBA24-7177-4CBD-BE8E-943201157C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124</TotalTime>
  <Words>119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Twinkl</vt:lpstr>
      <vt:lpstr>Arial</vt:lpstr>
      <vt:lpstr>Office Theme</vt:lpstr>
      <vt:lpstr>PowerPoint Presentation</vt:lpstr>
      <vt:lpstr>Homophones</vt:lpstr>
      <vt:lpstr>PowerPoint Presentation</vt:lpstr>
      <vt:lpstr>PowerPoint Presentation</vt:lpstr>
      <vt:lpstr>PowerPoint Presentation</vt:lpstr>
      <vt:lpstr>there, their and they’re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Twinkl-A1</dc:creator>
  <cp:lastModifiedBy>Jessica Neal</cp:lastModifiedBy>
  <cp:revision>12</cp:revision>
  <dcterms:created xsi:type="dcterms:W3CDTF">2021-01-05T02:04:19Z</dcterms:created>
  <dcterms:modified xsi:type="dcterms:W3CDTF">2021-01-17T12:28:08Z</dcterms:modified>
</cp:coreProperties>
</file>